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8" r:id="rId1"/>
  </p:sldMasterIdLst>
  <p:handoutMasterIdLst>
    <p:handoutMasterId r:id="rId10"/>
  </p:handoutMasterIdLst>
  <p:sldIdLst>
    <p:sldId id="256" r:id="rId2"/>
    <p:sldId id="257" r:id="rId3"/>
    <p:sldId id="258" r:id="rId4"/>
    <p:sldId id="261" r:id="rId5"/>
    <p:sldId id="260" r:id="rId6"/>
    <p:sldId id="263" r:id="rId7"/>
    <p:sldId id="259" r:id="rId8"/>
    <p:sldId id="262" r:id="rId9"/>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4660"/>
  </p:normalViewPr>
  <p:slideViewPr>
    <p:cSldViewPr snapToGrid="0">
      <p:cViewPr varScale="1">
        <p:scale>
          <a:sx n="62" d="100"/>
          <a:sy n="62" d="100"/>
        </p:scale>
        <p:origin x="9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D5210D3B-9756-4DDA-9A29-2852C2A6B571}" type="datetimeFigureOut">
              <a:rPr lang="en-US" smtClean="0"/>
              <a:t>10/18/2016</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70BD6135-5C57-48DC-8E1F-216FE711A12C}" type="slidenum">
              <a:rPr lang="en-US" smtClean="0"/>
              <a:t>‹#›</a:t>
            </a:fld>
            <a:endParaRPr lang="en-US"/>
          </a:p>
        </p:txBody>
      </p:sp>
    </p:spTree>
    <p:extLst>
      <p:ext uri="{BB962C8B-B14F-4D97-AF65-F5344CB8AC3E}">
        <p14:creationId xmlns:p14="http://schemas.microsoft.com/office/powerpoint/2010/main" val="327903372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5F2CA6-F73A-47FD-B778-63077DEAAE54}"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58936271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5F2CA6-F73A-47FD-B778-63077DEAAE54}" type="datetimeFigureOut">
              <a:rPr lang="en-US" smtClean="0"/>
              <a:t>10/17/2016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147764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5F2CA6-F73A-47FD-B778-63077DEAAE54}" type="datetimeFigureOut">
              <a:rPr lang="en-US" smtClean="0"/>
              <a:t>10/17/2016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668124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5F2CA6-F73A-47FD-B778-63077DEAAE54}"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6628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5F2CA6-F73A-47FD-B778-63077DEAAE54}"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82919725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C95F2CA6-F73A-47FD-B778-63077DEAAE54}" type="datetimeFigureOut">
              <a:rPr lang="en-US" smtClean="0"/>
              <a:t>10/17/2016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81808764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C95F2CA6-F73A-47FD-B778-63077DEAAE54}" type="datetimeFigureOut">
              <a:rPr lang="en-US" smtClean="0"/>
              <a:t>10/17/2016</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1257058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C95F2CA6-F73A-47FD-B778-63077DEAAE54}" type="datetimeFigureOut">
              <a:rPr lang="en-US" smtClean="0"/>
              <a:t>10/17/2016</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195600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5F2CA6-F73A-47FD-B778-63077DEAAE54}" type="datetimeFigureOut">
              <a:rPr lang="en-US" smtClean="0"/>
              <a:t>10/17/2016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43136504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95F2CA6-F73A-47FD-B778-63077DEAAE54}" type="datetimeFigureOut">
              <a:rPr lang="en-US" smtClean="0"/>
              <a:t>10/17/2016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41937433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95F2CA6-F73A-47FD-B778-63077DEAAE54}" type="datetimeFigureOut">
              <a:rPr lang="en-US" smtClean="0"/>
              <a:t>10/17/2016</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4058475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C95F2CA6-F73A-47FD-B778-63077DEAAE54}" type="datetimeFigureOut">
              <a:rPr lang="en-US" smtClean="0"/>
              <a:t>10/17/2016</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9FEE1DB6-8188-43CB-9B6E-6DA859A55227}" type="slidenum">
              <a:rPr lang="en-US" smtClean="0"/>
              <a:t>‹#›</a:t>
            </a:fld>
            <a:endParaRPr lang="en-US"/>
          </a:p>
        </p:txBody>
      </p:sp>
    </p:spTree>
    <p:extLst>
      <p:ext uri="{BB962C8B-B14F-4D97-AF65-F5344CB8AC3E}">
        <p14:creationId xmlns:p14="http://schemas.microsoft.com/office/powerpoint/2010/main" val="96918989"/>
      </p:ext>
    </p:extLst>
  </p:cSld>
  <p:clrMap bg1="lt1" tx1="dk1" bg2="lt2" tx2="dk2" accent1="accent1" accent2="accent2" accent3="accent3" accent4="accent4" accent5="accent5" accent6="accent6" hlink="hlink" folHlink="folHlink"/>
  <p:sldLayoutIdLst>
    <p:sldLayoutId id="2147484409" r:id="rId1"/>
    <p:sldLayoutId id="2147484410" r:id="rId2"/>
    <p:sldLayoutId id="2147484411" r:id="rId3"/>
    <p:sldLayoutId id="2147484412" r:id="rId4"/>
    <p:sldLayoutId id="2147484413" r:id="rId5"/>
    <p:sldLayoutId id="2147484414" r:id="rId6"/>
    <p:sldLayoutId id="2147484415" r:id="rId7"/>
    <p:sldLayoutId id="2147484416" r:id="rId8"/>
    <p:sldLayoutId id="2147484417" r:id="rId9"/>
    <p:sldLayoutId id="2147484418" r:id="rId10"/>
    <p:sldLayoutId id="2147484419"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books.google.com/books?hl=en&amp;lr=&amp;id=6CqLBQAAQBAJ&amp;oi=fnddirect%20instruction%20reading&amp;f=false" TargetMode="External"/><Relationship Id="rId3" Type="http://schemas.openxmlformats.org/officeDocument/2006/relationships/hyperlink" Target="http://www.aft.org/sites/default/files/periodicals/TheEarlyCatastrophe.pdf" TargetMode="External"/><Relationship Id="rId7" Type="http://schemas.openxmlformats.org/officeDocument/2006/relationships/hyperlink" Target="https://books.google.com/books?hl=en&amp;lr=&amp;id=-diRAgAAQBAJ&amp;oi=fnd&amp;pg=PA171&amp;dq=early+literacy+development&amp;ots=Jwqgwdmy33&amp;sig=Nr9UaSgJKswdEGLD6mh7O7Y_6Rw#v=onepage&amp;q=early%20literacy%20development&amp;f=false" TargetMode="External"/><Relationship Id="rId2" Type="http://schemas.openxmlformats.org/officeDocument/2006/relationships/hyperlink" Target="http://phys.org/news/2016-07-desertspoor-neighborhoods-lacking-children-booksacross.html" TargetMode="External"/><Relationship Id="rId1" Type="http://schemas.openxmlformats.org/officeDocument/2006/relationships/slideLayout" Target="../slideLayouts/slideLayout4.xml"/><Relationship Id="rId6" Type="http://schemas.openxmlformats.org/officeDocument/2006/relationships/hyperlink" Target="https://books.google.com/books?hl=en&amp;lr=&amp;id=afiqtIdRQGwC&amp;oi=fnd&amp;pg=PA1&amp;dq=early+literacy+in+poverty&amp;ots=5yR4MFZJZD&amp;sig=mm4EwMfqs9fUqVkEeWx9JpVLk9o#v=onepage&amp;q=early%20literacy%20in%20poverty&amp;f=false" TargetMode="External"/><Relationship Id="rId5" Type="http://schemas.openxmlformats.org/officeDocument/2006/relationships/hyperlink" Target="http://www.npr.org/2011/01/10/132740565/closing-the-achievement-gap-with-baby-talk" TargetMode="External"/><Relationship Id="rId4" Type="http://schemas.openxmlformats.org/officeDocument/2006/relationships/hyperlink" Target="http://www.npr.org/2014/12/29/373729964/first-book-gets-reading-material-into-the-hands-of-low-income-students" TargetMode="External"/><Relationship Id="rId9" Type="http://schemas.openxmlformats.org/officeDocument/2006/relationships/hyperlink" Target="http://dx.doi.org/10.1080/1057356090354744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https://www.youtube.com/embed/GBY_ebiu4os" TargetMode="External"/><Relationship Id="rId1" Type="http://schemas.openxmlformats.org/officeDocument/2006/relationships/video" Target="https://www.youtube.com/embed/DIWXHhzOK34" TargetMode="Externa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wIeL04fFNm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183" y="1985117"/>
            <a:ext cx="9594761" cy="1463040"/>
          </a:xfrm>
        </p:spPr>
        <p:txBody>
          <a:bodyPr>
            <a:noAutofit/>
          </a:bodyPr>
          <a:lstStyle/>
          <a:p>
            <a:pPr algn="ctr"/>
            <a:r>
              <a:rPr lang="en-US" sz="8000" dirty="0" smtClean="0">
                <a:latin typeface="AbcTeacher" panose="00000400000000000000" pitchFamily="2" charset="0"/>
              </a:rPr>
              <a:t>The Importance of Early Literacy</a:t>
            </a:r>
            <a:endParaRPr lang="en-US" sz="8000" dirty="0">
              <a:latin typeface="AbcTeacher" panose="00000400000000000000" pitchFamily="2" charset="0"/>
            </a:endParaRPr>
          </a:p>
        </p:txBody>
      </p:sp>
      <p:sp>
        <p:nvSpPr>
          <p:cNvPr id="4" name="TextBox 3"/>
          <p:cNvSpPr txBox="1"/>
          <p:nvPr/>
        </p:nvSpPr>
        <p:spPr>
          <a:xfrm>
            <a:off x="9221272" y="4868214"/>
            <a:ext cx="3485882" cy="1015663"/>
          </a:xfrm>
          <a:prstGeom prst="rect">
            <a:avLst/>
          </a:prstGeom>
          <a:noFill/>
        </p:spPr>
        <p:txBody>
          <a:bodyPr wrap="square" rtlCol="0">
            <a:spAutoFit/>
          </a:bodyPr>
          <a:lstStyle/>
          <a:p>
            <a:r>
              <a:rPr lang="en-US" sz="2000" b="1" dirty="0" smtClean="0"/>
              <a:t>By: Sydney Huggins</a:t>
            </a:r>
          </a:p>
          <a:p>
            <a:r>
              <a:rPr lang="en-US" sz="2000" b="1" dirty="0" smtClean="0"/>
              <a:t>CBSE 7201</a:t>
            </a:r>
          </a:p>
          <a:p>
            <a:r>
              <a:rPr lang="en-US" sz="2000" b="1" dirty="0" smtClean="0"/>
              <a:t>Prof. O’Connor-</a:t>
            </a:r>
            <a:r>
              <a:rPr lang="en-US" sz="2000" b="1" dirty="0" err="1" smtClean="0"/>
              <a:t>Petruso</a:t>
            </a:r>
            <a:endParaRPr lang="en-US" sz="20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424170" y="1460143"/>
            <a:ext cx="2801154" cy="74278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34176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515154"/>
            <a:ext cx="2947482" cy="4601183"/>
          </a:xfrm>
        </p:spPr>
        <p:txBody>
          <a:bodyPr/>
          <a:lstStyle/>
          <a:p>
            <a:pPr algn="ctr"/>
            <a:r>
              <a:rPr lang="en-US" dirty="0" smtClean="0"/>
              <a:t>Statement of the Problem</a:t>
            </a:r>
            <a:endParaRPr lang="en-US" dirty="0"/>
          </a:p>
        </p:txBody>
      </p:sp>
      <p:sp>
        <p:nvSpPr>
          <p:cNvPr id="3" name="Content Placeholder 2"/>
          <p:cNvSpPr>
            <a:spLocks noGrp="1"/>
          </p:cNvSpPr>
          <p:nvPr>
            <p:ph idx="1"/>
          </p:nvPr>
        </p:nvSpPr>
        <p:spPr>
          <a:xfrm>
            <a:off x="5459809" y="515154"/>
            <a:ext cx="5891251" cy="6606863"/>
          </a:xfrm>
        </p:spPr>
        <p:txBody>
          <a:bodyPr>
            <a:normAutofit/>
          </a:bodyPr>
          <a:lstStyle/>
          <a:p>
            <a:r>
              <a:rPr lang="en-US" sz="1700" dirty="0">
                <a:solidFill>
                  <a:schemeClr val="tx1"/>
                </a:solidFill>
              </a:rPr>
              <a:t>As most of us know, literacy is the foundation of all learning. The competency of student’s literacy and linguistic skills impact their success in reading, writing, speaking and listening. This impacts extends to all content areas. Unfortunately, within lower income communities, there is a huge deficit in the vocabulary knowledge of 3 year olds, compared to children from affluent communities. In an article by US news it states, </a:t>
            </a:r>
            <a:r>
              <a:rPr lang="en-US" sz="1700" b="1" dirty="0">
                <a:solidFill>
                  <a:srgbClr val="FF0000"/>
                </a:solidFill>
              </a:rPr>
              <a:t>“…by the time low-income children reach 3 years of age, they have amassed a vocabulary of about 500 words. But by the same age, children from more affluent families have vocabularies more than twice as large, with about 1,100 words.” </a:t>
            </a:r>
            <a:r>
              <a:rPr lang="en-US" sz="1700" dirty="0">
                <a:solidFill>
                  <a:schemeClr val="tx1"/>
                </a:solidFill>
              </a:rPr>
              <a:t>Before children enter into school, those who live in low income communities face a number of challenges that children from wealthier families do not e.g.- food and housing, poor health care and unsafe environments, limited exposure to books and language. </a:t>
            </a:r>
            <a:r>
              <a:rPr lang="en-US" sz="1700" dirty="0" smtClean="0">
                <a:solidFill>
                  <a:schemeClr val="tx1"/>
                </a:solidFill>
              </a:rPr>
              <a:t>The National; Research council stated” </a:t>
            </a:r>
            <a:r>
              <a:rPr lang="en-US" sz="1700" b="1" dirty="0">
                <a:solidFill>
                  <a:srgbClr val="FF0000"/>
                </a:solidFill>
              </a:rPr>
              <a:t>“Academic success, as defined by high school graduation, can be predicted with reasonable accuracy by knowing someone’s reading skill at the end of 3rd grade. A person who is not at least a modestly skilled reader by that time is unlikely to graduate from high school.”</a:t>
            </a:r>
          </a:p>
          <a:p>
            <a:pPr marL="400050" lvl="1" indent="0">
              <a:buNone/>
            </a:pPr>
            <a:r>
              <a:rPr lang="en-US" sz="1700" b="1" dirty="0">
                <a:solidFill>
                  <a:srgbClr val="FF0000"/>
                </a:solidFill>
              </a:rPr>
              <a:t>			</a:t>
            </a:r>
            <a:endParaRPr lang="en-US" sz="1700" b="1" dirty="0">
              <a:solidFill>
                <a:srgbClr val="FF0000"/>
              </a:solidFill>
            </a:endParaRPr>
          </a:p>
          <a:p>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6287" y="246569"/>
            <a:ext cx="6070002" cy="639491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52920" y="246569"/>
            <a:ext cx="5151550" cy="1477328"/>
          </a:xfrm>
          <a:prstGeom prst="rect">
            <a:avLst/>
          </a:prstGeom>
          <a:noFill/>
        </p:spPr>
        <p:txBody>
          <a:bodyPr wrap="square" rtlCol="0">
            <a:spAutoFit/>
          </a:bodyPr>
          <a:lstStyle/>
          <a:p>
            <a:r>
              <a:rPr lang="en-US" dirty="0" smtClean="0">
                <a:solidFill>
                  <a:schemeClr val="tx1"/>
                </a:solidFill>
              </a:rPr>
              <a:t>, </a:t>
            </a:r>
            <a:r>
              <a:rPr lang="en-US" b="1" dirty="0" smtClean="0">
                <a:solidFill>
                  <a:srgbClr val="FF0000"/>
                </a:solidFill>
              </a:rPr>
              <a:t>“…by the time low-income children reach 3 years of age, they have amassed a vocabulary of about 500 words. But by the same age, children from more affluent families have vocabularies more than twice as large, with about 1,100 words.”</a:t>
            </a:r>
            <a:endParaRPr lang="en-US" dirty="0"/>
          </a:p>
        </p:txBody>
      </p:sp>
      <p:pic>
        <p:nvPicPr>
          <p:cNvPr id="2050" name="Picture 2" descr="Literacy Statist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369" y="45075"/>
            <a:ext cx="5567839" cy="9401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02899" y="3818585"/>
            <a:ext cx="5232762" cy="1846659"/>
          </a:xfrm>
          <a:prstGeom prst="rect">
            <a:avLst/>
          </a:prstGeom>
          <a:noFill/>
        </p:spPr>
        <p:txBody>
          <a:bodyPr wrap="square" rtlCol="0">
            <a:spAutoFit/>
          </a:bodyPr>
          <a:lstStyle/>
          <a:p>
            <a:r>
              <a:rPr lang="en-US" sz="1600" b="1" dirty="0" smtClean="0">
                <a:solidFill>
                  <a:srgbClr val="FF0000"/>
                </a:solidFill>
              </a:rPr>
              <a:t>“Academic success, as defined by high school graduation, can be predicted with reasonable accuracy by knowing someone’s reading skill at the end of 3rd grade. A person who is not at least a modestly skilled reader by that time is unlikely to graduate from high school.”</a:t>
            </a:r>
          </a:p>
          <a:p>
            <a:pPr marL="400050" lvl="1" indent="0">
              <a:buNone/>
            </a:pPr>
            <a:r>
              <a:rPr lang="en-US" sz="1600" b="1" dirty="0" smtClean="0">
                <a:solidFill>
                  <a:srgbClr val="FF0000"/>
                </a:solidFill>
              </a:rPr>
              <a:t>			-- Nation Research Council</a:t>
            </a:r>
          </a:p>
          <a:p>
            <a:endParaRPr lang="en-US" dirty="0"/>
          </a:p>
        </p:txBody>
      </p:sp>
    </p:spTree>
    <p:extLst>
      <p:ext uri="{BB962C8B-B14F-4D97-AF65-F5344CB8AC3E}">
        <p14:creationId xmlns:p14="http://schemas.microsoft.com/office/powerpoint/2010/main" val="26285097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05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Review of Related Literature</a:t>
            </a:r>
            <a:endParaRPr lang="en-US" dirty="0"/>
          </a:p>
        </p:txBody>
      </p:sp>
      <p:sp>
        <p:nvSpPr>
          <p:cNvPr id="5" name="TextBox 4"/>
          <p:cNvSpPr txBox="1"/>
          <p:nvPr/>
        </p:nvSpPr>
        <p:spPr>
          <a:xfrm>
            <a:off x="7735266" y="4996282"/>
            <a:ext cx="4070368" cy="1292662"/>
          </a:xfrm>
          <a:prstGeom prst="rect">
            <a:avLst/>
          </a:prstGeom>
          <a:noFill/>
        </p:spPr>
        <p:txBody>
          <a:bodyPr wrap="square" rtlCol="0">
            <a:spAutoFit/>
          </a:bodyPr>
          <a:lstStyle/>
          <a:p>
            <a:pPr lvl="0"/>
            <a:r>
              <a:rPr lang="en-US" sz="1200" i="1" dirty="0"/>
              <a:t>Study identifies 'book deserts'—poor neighborhoods lacking children's books—across country</a:t>
            </a:r>
            <a:r>
              <a:rPr lang="en-US" sz="1200" dirty="0"/>
              <a:t>. (2016). </a:t>
            </a:r>
            <a:r>
              <a:rPr lang="en-US" sz="1200" i="1" dirty="0"/>
              <a:t>Phys.org</a:t>
            </a:r>
            <a:r>
              <a:rPr lang="en-US" sz="1200" dirty="0"/>
              <a:t>. Retrieved 27 September 2016, from </a:t>
            </a:r>
            <a:r>
              <a:rPr lang="en-US" sz="1200" u="sng" dirty="0">
                <a:hlinkClick r:id="rId2"/>
              </a:rPr>
              <a:t>http://phys.org/news/2016-07-desertspoor-neighborhoods-lacking-children-booksacross.html</a:t>
            </a:r>
            <a:endParaRPr lang="en-US" sz="1200" dirty="0"/>
          </a:p>
          <a:p>
            <a:endParaRPr lang="en-US" dirty="0"/>
          </a:p>
        </p:txBody>
      </p:sp>
      <p:sp>
        <p:nvSpPr>
          <p:cNvPr id="6" name="TextBox 5"/>
          <p:cNvSpPr txBox="1"/>
          <p:nvPr/>
        </p:nvSpPr>
        <p:spPr>
          <a:xfrm>
            <a:off x="3474076" y="1710745"/>
            <a:ext cx="4070368" cy="1107996"/>
          </a:xfrm>
          <a:prstGeom prst="rect">
            <a:avLst/>
          </a:prstGeom>
          <a:noFill/>
        </p:spPr>
        <p:txBody>
          <a:bodyPr wrap="square" rtlCol="0">
            <a:spAutoFit/>
          </a:bodyPr>
          <a:lstStyle/>
          <a:p>
            <a:pPr lvl="0"/>
            <a:r>
              <a:rPr lang="en-US" sz="1200" dirty="0"/>
              <a:t>Hart, B. &amp; </a:t>
            </a:r>
            <a:r>
              <a:rPr lang="en-US" sz="1200" dirty="0" err="1"/>
              <a:t>Risley</a:t>
            </a:r>
            <a:r>
              <a:rPr lang="en-US" sz="1200" dirty="0"/>
              <a:t>, T. (2003). </a:t>
            </a:r>
            <a:r>
              <a:rPr lang="en-US" sz="1200" i="1" dirty="0"/>
              <a:t>The 30 Million Word Gap by Age 3</a:t>
            </a:r>
            <a:r>
              <a:rPr lang="en-US" sz="1200" dirty="0"/>
              <a:t>. </a:t>
            </a:r>
            <a:r>
              <a:rPr lang="en-US" sz="1200" i="1" dirty="0"/>
              <a:t>The Early Catastrophe</a:t>
            </a:r>
            <a:r>
              <a:rPr lang="en-US" sz="1200" dirty="0"/>
              <a:t>. Retrieved 27 September 2016, from </a:t>
            </a:r>
            <a:r>
              <a:rPr lang="en-US" sz="1200" u="sng" dirty="0">
                <a:hlinkClick r:id="rId3"/>
              </a:rPr>
              <a:t>http://www.aft.org/sites/default/files/periodicals/TheEarlyCatastrophe.pdf</a:t>
            </a:r>
            <a:endParaRPr lang="en-US" sz="1200" dirty="0"/>
          </a:p>
          <a:p>
            <a:endParaRPr lang="en-US" dirty="0"/>
          </a:p>
        </p:txBody>
      </p:sp>
      <p:sp>
        <p:nvSpPr>
          <p:cNvPr id="7" name="Rectangle 6"/>
          <p:cNvSpPr/>
          <p:nvPr/>
        </p:nvSpPr>
        <p:spPr>
          <a:xfrm>
            <a:off x="3200401" y="2942988"/>
            <a:ext cx="4070368" cy="2676438"/>
          </a:xfrm>
          <a:prstGeom prst="rect">
            <a:avLst/>
          </a:prstGeom>
        </p:spPr>
        <p:txBody>
          <a:bodyPr wrap="square">
            <a:spAutoFit/>
          </a:bodyPr>
          <a:lstStyle/>
          <a:p>
            <a:pPr marL="342900" indent="-342900">
              <a:lnSpc>
                <a:spcPct val="107000"/>
              </a:lnSpc>
              <a:spcAft>
                <a:spcPts val="800"/>
              </a:spcAft>
              <a:buFont typeface="Symbol" panose="05050102010706020507" pitchFamily="18" charset="2"/>
              <a:buChar char=""/>
            </a:pPr>
            <a:r>
              <a:rPr lang="en-US" sz="1200" dirty="0" err="1"/>
              <a:t>Neary</a:t>
            </a:r>
            <a:r>
              <a:rPr lang="en-US" sz="1200" dirty="0"/>
              <a:t>, L. (2014). </a:t>
            </a:r>
            <a:r>
              <a:rPr lang="en-US" sz="1200" i="1" dirty="0"/>
              <a:t>Nonprofit Fights Illiteracy By Getting Books To Kids Who Need Them</a:t>
            </a:r>
            <a:r>
              <a:rPr lang="en-US" sz="1200" dirty="0"/>
              <a:t>. </a:t>
            </a:r>
            <a:r>
              <a:rPr lang="en-US" sz="1200" i="1" dirty="0"/>
              <a:t>NPR.org</a:t>
            </a:r>
            <a:r>
              <a:rPr lang="en-US" sz="1200" dirty="0"/>
              <a:t>. Retrieved 27 September 2016, from </a:t>
            </a:r>
            <a:r>
              <a:rPr lang="en-US" sz="1200" u="sng" dirty="0">
                <a:hlinkClick r:id="rId4"/>
              </a:rPr>
              <a:t>http://</a:t>
            </a:r>
            <a:r>
              <a:rPr lang="en-US" sz="1200" u="sng" dirty="0" smtClean="0">
                <a:hlinkClick r:id="rId4"/>
              </a:rPr>
              <a:t>www.npr.org/2014/12/29/373729964/first-book-gets-reading-material-into-the-hands-of-low-income-students</a:t>
            </a:r>
            <a:endParaRPr lang="en-US" sz="1200" u="sng" dirty="0" smtClean="0"/>
          </a:p>
          <a:p>
            <a:pPr marL="342900" indent="-342900">
              <a:lnSpc>
                <a:spcPct val="107000"/>
              </a:lnSpc>
              <a:spcAft>
                <a:spcPts val="800"/>
              </a:spcAft>
              <a:buFont typeface="Symbol" panose="05050102010706020507" pitchFamily="18" charset="2"/>
              <a:buChar char=""/>
            </a:pPr>
            <a:endParaRPr lang="en-US" sz="1200" u="sng" dirty="0"/>
          </a:p>
          <a:p>
            <a:pPr marL="342900" indent="-342900">
              <a:lnSpc>
                <a:spcPct val="107000"/>
              </a:lnSpc>
              <a:spcAft>
                <a:spcPts val="800"/>
              </a:spcAft>
              <a:buFont typeface="Symbol" panose="05050102010706020507" pitchFamily="18" charset="2"/>
              <a:buChar char=""/>
            </a:pPr>
            <a:endParaRPr lang="en-US" sz="1200" u="sng" dirty="0" smtClean="0"/>
          </a:p>
          <a:p>
            <a:pPr marL="342900" indent="-342900">
              <a:lnSpc>
                <a:spcPct val="107000"/>
              </a:lnSpc>
              <a:spcAft>
                <a:spcPts val="800"/>
              </a:spcAft>
              <a:buFont typeface="Symbol" panose="05050102010706020507" pitchFamily="18" charset="2"/>
              <a:buChar char=""/>
            </a:pPr>
            <a:endParaRPr lang="en-US" sz="1200" dirty="0"/>
          </a:p>
          <a:p>
            <a:pPr marL="342900" marR="0" lvl="0" indent="-342900">
              <a:lnSpc>
                <a:spcPct val="107000"/>
              </a:lnSpc>
              <a:spcBef>
                <a:spcPts val="0"/>
              </a:spcBef>
              <a:spcAft>
                <a:spcPts val="800"/>
              </a:spcAft>
              <a:buFont typeface="Symbol" panose="05050102010706020507" pitchFamily="18" charset="2"/>
              <a:buChar char=""/>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p:cNvSpPr/>
          <p:nvPr/>
        </p:nvSpPr>
        <p:spPr>
          <a:xfrm>
            <a:off x="3616388" y="4531622"/>
            <a:ext cx="4201732" cy="1980992"/>
          </a:xfrm>
          <a:prstGeom prst="rect">
            <a:avLst/>
          </a:prstGeom>
        </p:spPr>
        <p:txBody>
          <a:bodyPr wrap="square">
            <a:spAutoFit/>
          </a:bodyPr>
          <a:lstStyle/>
          <a:p>
            <a:pPr>
              <a:lnSpc>
                <a:spcPct val="107000"/>
              </a:lnSpc>
              <a:spcAft>
                <a:spcPts val="800"/>
              </a:spcAft>
            </a:pPr>
            <a:r>
              <a:rPr lang="en-US" sz="1200" dirty="0" err="1"/>
              <a:t>Speigel</a:t>
            </a:r>
            <a:r>
              <a:rPr lang="en-US" sz="1200" dirty="0"/>
              <a:t>, A. (2011). </a:t>
            </a:r>
            <a:r>
              <a:rPr lang="en-US" sz="1200" i="1" dirty="0"/>
              <a:t>Closing The Achievement Gap With Baby Talk</a:t>
            </a:r>
            <a:r>
              <a:rPr lang="en-US" sz="1200" dirty="0"/>
              <a:t>. </a:t>
            </a:r>
            <a:r>
              <a:rPr lang="en-US" sz="1200" i="1" dirty="0"/>
              <a:t>NPR.org</a:t>
            </a:r>
            <a:r>
              <a:rPr lang="en-US" sz="1200" dirty="0"/>
              <a:t>. Retrieved 27 September 2016, from </a:t>
            </a:r>
            <a:r>
              <a:rPr lang="en-US" sz="1200" u="sng" dirty="0">
                <a:hlinkClick r:id="rId5"/>
              </a:rPr>
              <a:t>http://</a:t>
            </a:r>
            <a:r>
              <a:rPr lang="en-US" sz="1200" u="sng" dirty="0" smtClean="0">
                <a:hlinkClick r:id="rId5"/>
              </a:rPr>
              <a:t>www.npr.org/2011/01/10/132740565/closing-the-achievement-gap-with-baby-talk</a:t>
            </a:r>
            <a:endParaRPr lang="en-US" sz="1200" u="sng" dirty="0" smtClean="0"/>
          </a:p>
          <a:p>
            <a:pPr>
              <a:lnSpc>
                <a:spcPct val="107000"/>
              </a:lnSpc>
              <a:spcAft>
                <a:spcPts val="800"/>
              </a:spcAft>
            </a:pPr>
            <a:endParaRPr lang="en-US" sz="1200" u="sng" dirty="0"/>
          </a:p>
          <a:p>
            <a:pPr>
              <a:lnSpc>
                <a:spcPct val="107000"/>
              </a:lnSpc>
              <a:spcAft>
                <a:spcPts val="800"/>
              </a:spcAft>
            </a:pPr>
            <a:endParaRPr lang="en-US" sz="1200" dirty="0"/>
          </a:p>
          <a:p>
            <a:pPr marR="0" lvl="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p:cNvSpPr/>
          <p:nvPr/>
        </p:nvSpPr>
        <p:spPr>
          <a:xfrm>
            <a:off x="8075054" y="387132"/>
            <a:ext cx="3730580" cy="1384995"/>
          </a:xfrm>
          <a:prstGeom prst="rect">
            <a:avLst/>
          </a:prstGeom>
        </p:spPr>
        <p:txBody>
          <a:bodyPr wrap="square">
            <a:spAutoFit/>
          </a:bodyPr>
          <a:lstStyle/>
          <a:p>
            <a:pPr lvl="0"/>
            <a:r>
              <a:rPr lang="en-US" sz="1200" dirty="0" err="1"/>
              <a:t>Neuman</a:t>
            </a:r>
            <a:r>
              <a:rPr lang="en-US" sz="1200" dirty="0"/>
              <a:t>, S. (2016). </a:t>
            </a:r>
            <a:r>
              <a:rPr lang="en-US" sz="1200" i="1" dirty="0"/>
              <a:t>Handbook of Early Literacy Research</a:t>
            </a:r>
            <a:r>
              <a:rPr lang="en-US" sz="1200" dirty="0"/>
              <a:t>. </a:t>
            </a:r>
            <a:r>
              <a:rPr lang="en-US" sz="1200" i="1" dirty="0"/>
              <a:t>Google Books</a:t>
            </a:r>
            <a:r>
              <a:rPr lang="en-US" sz="1200" dirty="0"/>
              <a:t>. Retrieved 27 September 2016, from </a:t>
            </a:r>
            <a:r>
              <a:rPr lang="en-US" sz="1200" u="sng" dirty="0">
                <a:hlinkClick r:id="rId6"/>
              </a:rPr>
              <a:t>https://books.google.com/books?hl=en&amp;lr=&amp;id=afiqtIdRQGwC&amp;oi=fnd&amp;pg=PA1&amp;dq=early+literacy+in+poverty&amp;ots=5yR4MFZJZD&amp;sig=mm4EwMfqs9fUqVkEeWx9JpVLk9o#v=onepage&amp;q=early%20literacy%20in%20poverty&amp;f=false</a:t>
            </a:r>
            <a:r>
              <a:rPr lang="en-US" sz="1200" dirty="0"/>
              <a:t> </a:t>
            </a:r>
          </a:p>
        </p:txBody>
      </p:sp>
      <p:sp>
        <p:nvSpPr>
          <p:cNvPr id="11" name="Rectangle 10"/>
          <p:cNvSpPr/>
          <p:nvPr/>
        </p:nvSpPr>
        <p:spPr>
          <a:xfrm>
            <a:off x="8075054" y="1956243"/>
            <a:ext cx="3987515" cy="1973489"/>
          </a:xfrm>
          <a:prstGeom prst="rect">
            <a:avLst/>
          </a:prstGeom>
        </p:spPr>
        <p:txBody>
          <a:bodyPr wrap="square">
            <a:spAutoFit/>
          </a:bodyPr>
          <a:lstStyle/>
          <a:p>
            <a:pPr>
              <a:lnSpc>
                <a:spcPct val="107000"/>
              </a:lnSpc>
              <a:spcAft>
                <a:spcPts val="800"/>
              </a:spcAft>
            </a:pPr>
            <a:r>
              <a:rPr lang="en-US" sz="1200" dirty="0"/>
              <a:t>Many, J. (2016). </a:t>
            </a:r>
            <a:r>
              <a:rPr lang="en-US" sz="1200" i="1" dirty="0"/>
              <a:t>Handbook of Instructional Practices for Literacy Teacher-educators</a:t>
            </a:r>
            <a:r>
              <a:rPr lang="en-US" sz="1200" dirty="0"/>
              <a:t>. </a:t>
            </a:r>
            <a:r>
              <a:rPr lang="en-US" sz="1200" i="1" dirty="0"/>
              <a:t>Google Books</a:t>
            </a:r>
            <a:r>
              <a:rPr lang="en-US" sz="1200" dirty="0"/>
              <a:t>. Retrieved 27 September 2016, from </a:t>
            </a:r>
            <a:r>
              <a:rPr lang="en-US" sz="1200" u="sng" dirty="0">
                <a:hlinkClick r:id="rId7"/>
              </a:rPr>
              <a:t>https://books.google.com/books?hl=en&amp;lr=&amp;id=-diRAgAAQBAJ&amp;oi=fnd&amp;pg=PA171&amp;dq=early+literacy+development&amp;ots=Jwqgwdmy33&amp;sig=Nr9UaSgJKswdEGLD6mh7O7Y_6Rw#v=onepage&amp;q=early%20literacy%20development&amp;f=false</a:t>
            </a:r>
            <a:endParaRPr lang="en-US" sz="1200" dirty="0"/>
          </a:p>
          <a:p>
            <a:pPr marR="0" lvl="0">
              <a:lnSpc>
                <a:spcPct val="107000"/>
              </a:lnSpc>
              <a:spcBef>
                <a:spcPts val="0"/>
              </a:spcBef>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p:cNvSpPr txBox="1"/>
          <p:nvPr/>
        </p:nvSpPr>
        <p:spPr>
          <a:xfrm>
            <a:off x="3474076" y="419569"/>
            <a:ext cx="3957893" cy="1015663"/>
          </a:xfrm>
          <a:prstGeom prst="rect">
            <a:avLst/>
          </a:prstGeom>
          <a:noFill/>
        </p:spPr>
        <p:txBody>
          <a:bodyPr wrap="square" rtlCol="0">
            <a:spAutoFit/>
          </a:bodyPr>
          <a:lstStyle/>
          <a:p>
            <a:r>
              <a:rPr lang="en-US" sz="1200" dirty="0" err="1" smtClean="0"/>
              <a:t>Wingord</a:t>
            </a:r>
            <a:r>
              <a:rPr lang="en-US" sz="1200" dirty="0" smtClean="0"/>
              <a:t>, P. (1988). </a:t>
            </a:r>
            <a:r>
              <a:rPr lang="en-US" sz="1200" i="1" dirty="0" smtClean="0"/>
              <a:t>Learning and Study Strategies</a:t>
            </a:r>
            <a:r>
              <a:rPr lang="en-US" sz="1200" dirty="0" smtClean="0"/>
              <a:t>. </a:t>
            </a:r>
            <a:r>
              <a:rPr lang="en-US" sz="1200" i="1" dirty="0" smtClean="0"/>
              <a:t>Google Books</a:t>
            </a:r>
            <a:r>
              <a:rPr lang="en-US" sz="1200" dirty="0" smtClean="0"/>
              <a:t>. Retrieved 15 October 2016, from </a:t>
            </a:r>
          </a:p>
          <a:p>
            <a:r>
              <a:rPr lang="en-US" sz="1200" dirty="0" smtClean="0">
                <a:hlinkClick r:id="rId8"/>
              </a:rPr>
              <a:t>https://books.google.com/books?hl=en&amp;lr=&amp;id=6CqLBQAAQBAJ&amp;oi=fnddirect%20instruction%20reading&amp;f=false</a:t>
            </a:r>
            <a:endParaRPr lang="en-US" sz="1200" dirty="0" smtClean="0"/>
          </a:p>
          <a:p>
            <a:endParaRPr lang="en-US" sz="1200" dirty="0"/>
          </a:p>
        </p:txBody>
      </p:sp>
      <p:sp>
        <p:nvSpPr>
          <p:cNvPr id="13" name="Oval 12"/>
          <p:cNvSpPr/>
          <p:nvPr/>
        </p:nvSpPr>
        <p:spPr>
          <a:xfrm>
            <a:off x="3085778" y="154983"/>
            <a:ext cx="4327302" cy="1392218"/>
          </a:xfrm>
          <a:prstGeom prst="ellipse">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86756" y="3551584"/>
            <a:ext cx="4458666" cy="1132980"/>
          </a:xfrm>
          <a:prstGeom prst="ellipse">
            <a:avLst/>
          </a:prstGeom>
          <a:no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31006" y="5465856"/>
            <a:ext cx="3497451" cy="1200329"/>
          </a:xfrm>
          <a:prstGeom prst="rect">
            <a:avLst/>
          </a:prstGeom>
          <a:noFill/>
        </p:spPr>
        <p:txBody>
          <a:bodyPr wrap="square" rtlCol="0">
            <a:spAutoFit/>
          </a:bodyPr>
          <a:lstStyle/>
          <a:p>
            <a:r>
              <a:rPr lang="en-US" sz="1200" dirty="0" smtClean="0"/>
              <a:t>Bhattacharya, A. (2010). Children and Adolescents From Poverty and Reading Development: A Research Review. </a:t>
            </a:r>
            <a:r>
              <a:rPr lang="en-US" sz="1200" i="1" dirty="0" smtClean="0"/>
              <a:t>Reading &amp; Writing Quarterly</a:t>
            </a:r>
            <a:r>
              <a:rPr lang="en-US" sz="1200" dirty="0" smtClean="0"/>
              <a:t>, </a:t>
            </a:r>
            <a:r>
              <a:rPr lang="en-US" sz="1200" i="1" dirty="0" smtClean="0"/>
              <a:t>26</a:t>
            </a:r>
            <a:r>
              <a:rPr lang="en-US" sz="1200" dirty="0" smtClean="0"/>
              <a:t>(2), 115-139. </a:t>
            </a:r>
            <a:r>
              <a:rPr lang="en-US" sz="1200" dirty="0" smtClean="0">
                <a:hlinkClick r:id="rId9"/>
              </a:rPr>
              <a:t>http://dx.doi.org/10.1080/10573560903547445</a:t>
            </a:r>
            <a:endParaRPr lang="en-US" sz="1200" dirty="0" smtClean="0"/>
          </a:p>
          <a:p>
            <a:endParaRPr lang="en-US" sz="1200" dirty="0" smtClean="0"/>
          </a:p>
        </p:txBody>
      </p:sp>
      <p:sp>
        <p:nvSpPr>
          <p:cNvPr id="16" name="Rectangle 15"/>
          <p:cNvSpPr/>
          <p:nvPr/>
        </p:nvSpPr>
        <p:spPr>
          <a:xfrm>
            <a:off x="8421569" y="3672183"/>
            <a:ext cx="3120404" cy="981551"/>
          </a:xfrm>
          <a:prstGeom prst="rect">
            <a:avLst/>
          </a:prstGeom>
        </p:spPr>
        <p:txBody>
          <a:bodyPr wrap="square">
            <a:spAutoFit/>
          </a:bodyPr>
          <a:lstStyle/>
          <a:p>
            <a:pPr lvl="0">
              <a:lnSpc>
                <a:spcPct val="107000"/>
              </a:lnSpc>
              <a:spcAft>
                <a:spcPts val="800"/>
              </a:spcAft>
            </a:pPr>
            <a:r>
              <a:rPr lang="en-US" sz="1200" dirty="0" err="1" smtClean="0"/>
              <a:t>Fountas</a:t>
            </a:r>
            <a:r>
              <a:rPr lang="en-US" sz="1200" dirty="0" smtClean="0"/>
              <a:t>, I. C., &amp; </a:t>
            </a:r>
            <a:r>
              <a:rPr lang="en-US" sz="1200" dirty="0" err="1" smtClean="0"/>
              <a:t>Pinnell</a:t>
            </a:r>
            <a:r>
              <a:rPr lang="en-US" sz="1200" dirty="0" smtClean="0"/>
              <a:t>, G. S. (2016). Guided reading: Responsive teaching across the grades (2nd ed., Vol. 1). Portsmouth, NH: </a:t>
            </a:r>
            <a:r>
              <a:rPr lang="en-US" sz="1200" dirty="0" err="1" smtClean="0"/>
              <a:t>Heineman</a:t>
            </a:r>
            <a:r>
              <a:rPr lang="en-US" dirty="0" smtClean="0"/>
              <a:t>.</a:t>
            </a:r>
            <a:endParaRPr lang="en-US" dirty="0"/>
          </a:p>
        </p:txBody>
      </p:sp>
    </p:spTree>
    <p:extLst>
      <p:ext uri="{BB962C8B-B14F-4D97-AF65-F5344CB8AC3E}">
        <p14:creationId xmlns:p14="http://schemas.microsoft.com/office/powerpoint/2010/main" val="19404765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Related </a:t>
            </a:r>
            <a:r>
              <a:rPr lang="en-US" dirty="0" smtClean="0"/>
              <a:t>Literature (contd.)</a:t>
            </a:r>
            <a:endParaRPr lang="en-US" dirty="0"/>
          </a:p>
        </p:txBody>
      </p:sp>
      <p:sp>
        <p:nvSpPr>
          <p:cNvPr id="3" name="Content Placeholder 2"/>
          <p:cNvSpPr>
            <a:spLocks noGrp="1"/>
          </p:cNvSpPr>
          <p:nvPr>
            <p:ph sz="half" idx="1"/>
          </p:nvPr>
        </p:nvSpPr>
        <p:spPr>
          <a:xfrm>
            <a:off x="3364527" y="385867"/>
            <a:ext cx="4453593" cy="6419088"/>
          </a:xfrm>
          <a:ln>
            <a:solidFill>
              <a:schemeClr val="tx1"/>
            </a:solidFill>
          </a:ln>
        </p:spPr>
        <p:txBody>
          <a:bodyPr>
            <a:normAutofit fontScale="55000" lnSpcReduction="20000"/>
          </a:bodyPr>
          <a:lstStyle/>
          <a:p>
            <a:pPr marL="0" lvl="0" indent="0">
              <a:buNone/>
            </a:pPr>
            <a:endParaRPr lang="en-US" dirty="0"/>
          </a:p>
          <a:p>
            <a:pPr marL="0" lvl="0" indent="0">
              <a:buNone/>
            </a:pPr>
            <a:endParaRPr lang="en-US" dirty="0" smtClean="0"/>
          </a:p>
          <a:p>
            <a:pPr marL="0" lvl="0" indent="0">
              <a:buNone/>
            </a:pPr>
            <a:endParaRPr lang="en-US" dirty="0"/>
          </a:p>
          <a:p>
            <a:pPr marL="0" lvl="0" indent="0">
              <a:buNone/>
            </a:pPr>
            <a:endParaRPr lang="en-US" dirty="0" smtClean="0"/>
          </a:p>
          <a:p>
            <a:pPr marL="0" lv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sz="2900" b="1" dirty="0" smtClean="0">
                <a:latin typeface="AbcTeacher" panose="00000400000000000000" pitchFamily="2" charset="0"/>
              </a:rPr>
              <a:t>In </a:t>
            </a:r>
            <a:r>
              <a:rPr lang="en-US" sz="2900" b="1" dirty="0">
                <a:latin typeface="AbcTeacher" panose="00000400000000000000" pitchFamily="2" charset="0"/>
              </a:rPr>
              <a:t>this book, education pioneers, </a:t>
            </a:r>
            <a:r>
              <a:rPr lang="en-US" sz="2900" b="1" dirty="0" err="1">
                <a:latin typeface="AbcTeacher" panose="00000400000000000000" pitchFamily="2" charset="0"/>
              </a:rPr>
              <a:t>Fountas</a:t>
            </a:r>
            <a:r>
              <a:rPr lang="en-US" sz="2900" b="1" dirty="0">
                <a:latin typeface="AbcTeacher" panose="00000400000000000000" pitchFamily="2" charset="0"/>
              </a:rPr>
              <a:t> &amp; </a:t>
            </a:r>
            <a:r>
              <a:rPr lang="en-US" sz="2900" b="1" dirty="0" err="1">
                <a:latin typeface="AbcTeacher" panose="00000400000000000000" pitchFamily="2" charset="0"/>
              </a:rPr>
              <a:t>Pinnell</a:t>
            </a:r>
            <a:r>
              <a:rPr lang="en-US" sz="2900" b="1" dirty="0">
                <a:latin typeface="AbcTeacher" panose="00000400000000000000" pitchFamily="2" charset="0"/>
              </a:rPr>
              <a:t> describe talk in detail about a modern classroom practice, Guided Reading. Guided reading is small-group reading instruction designed to provide differentiated teaching that supports students in developing reading proficiency. The teacher uses a tightly structured framework that allows for the incorporation of several research-based approaches into a coordinated whole. For the student, the guided reading lesson means reading and talking (and sometimes writing) about an interesting and engaging variety of fiction and nonfiction texts. For the teacher, guided reading means taking the opportunity for careful text selection and intentional and intensive teaching of systems of strategic activity for proficient reading (</a:t>
            </a:r>
            <a:r>
              <a:rPr lang="en-US" sz="2900" b="1" dirty="0" err="1">
                <a:latin typeface="AbcTeacher" panose="00000400000000000000" pitchFamily="2" charset="0"/>
              </a:rPr>
              <a:t>Fountas</a:t>
            </a:r>
            <a:r>
              <a:rPr lang="en-US" sz="2900" b="1" dirty="0">
                <a:latin typeface="AbcTeacher" panose="00000400000000000000" pitchFamily="2" charset="0"/>
              </a:rPr>
              <a:t> &amp; </a:t>
            </a:r>
            <a:r>
              <a:rPr lang="en-US" sz="2900" b="1" dirty="0" err="1">
                <a:latin typeface="AbcTeacher" panose="00000400000000000000" pitchFamily="2" charset="0"/>
              </a:rPr>
              <a:t>Pinnell</a:t>
            </a:r>
            <a:r>
              <a:rPr lang="en-US" sz="2900" b="1" dirty="0">
                <a:latin typeface="AbcTeacher" panose="00000400000000000000" pitchFamily="2" charset="0"/>
              </a:rPr>
              <a:t>, 1996).</a:t>
            </a:r>
          </a:p>
          <a:p>
            <a:pPr marL="0" lvl="0" indent="0">
              <a:buNone/>
            </a:pPr>
            <a:endParaRPr lang="en-US" dirty="0"/>
          </a:p>
          <a:p>
            <a:endParaRPr lang="en-US" dirty="0"/>
          </a:p>
        </p:txBody>
      </p:sp>
      <p:sp>
        <p:nvSpPr>
          <p:cNvPr id="4" name="Content Placeholder 3"/>
          <p:cNvSpPr>
            <a:spLocks noGrp="1"/>
          </p:cNvSpPr>
          <p:nvPr>
            <p:ph sz="half" idx="2"/>
          </p:nvPr>
        </p:nvSpPr>
        <p:spPr>
          <a:xfrm>
            <a:off x="7818120" y="385867"/>
            <a:ext cx="4373880" cy="6472133"/>
          </a:xfrm>
          <a:ln>
            <a:solidFill>
              <a:schemeClr val="tx1"/>
            </a:solidFill>
          </a:ln>
        </p:spPr>
        <p:txBody>
          <a:bodyPr>
            <a:normAutofit fontScale="55000" lnSpcReduction="20000"/>
          </a:bodyPr>
          <a:lstStyle/>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smtClean="0">
              <a:latin typeface="AbcTeacher" panose="00000400000000000000" pitchFamily="2" charset="0"/>
            </a:endParaRPr>
          </a:p>
          <a:p>
            <a:r>
              <a:rPr lang="en-US" sz="2900" b="1" dirty="0">
                <a:latin typeface="AbcTeacher" panose="00000400000000000000" pitchFamily="2" charset="0"/>
              </a:rPr>
              <a:t>Direct Instruction is an approach to teaching. It is skills-oriented, and the teaching practices it implies are teacher-directed. It emphasizes the use of small-group, face-to-face instruction by teachers and aides using carefully articulated lessons in which cognitive skills are broken down into small units, sequenced deliberately, and taught </a:t>
            </a:r>
            <a:r>
              <a:rPr lang="en-US" sz="2900" b="1" dirty="0" smtClean="0">
                <a:latin typeface="AbcTeacher" panose="00000400000000000000" pitchFamily="2" charset="0"/>
              </a:rPr>
              <a:t>explicitly. Direct </a:t>
            </a:r>
            <a:r>
              <a:rPr lang="en-US" sz="2900" b="1" dirty="0">
                <a:latin typeface="AbcTeacher" panose="00000400000000000000" pitchFamily="2" charset="0"/>
              </a:rPr>
              <a:t>Instruction derives also from a learning theory (Engelmann &amp; </a:t>
            </a:r>
            <a:r>
              <a:rPr lang="en-US" sz="2900" b="1" dirty="0" err="1">
                <a:latin typeface="AbcTeacher" panose="00000400000000000000" pitchFamily="2" charset="0"/>
              </a:rPr>
              <a:t>Carnine</a:t>
            </a:r>
            <a:r>
              <a:rPr lang="en-US" sz="2900" b="1" dirty="0">
                <a:latin typeface="AbcTeacher" panose="00000400000000000000" pitchFamily="2" charset="0"/>
              </a:rPr>
              <a:t>, 1991) and a set of teaching practices linked to that theory. The learning theory focuses on how children generalize from present understanding to understanding of new, untaught examples. This theory informs the sequencing of classroom tasks for children and the means by which the teachers lead children through those tasks. The means include a complex system of scripted remarks, questions, and signals, to which children provide individual and choral responses in extended, interactive sessions. Children in Direct Instruction classrooms also do written work in workbook or activity sheets.</a:t>
            </a:r>
            <a:endParaRPr lang="en-US" sz="2900" b="1" dirty="0">
              <a:latin typeface="AbcTeacher" panose="00000400000000000000" pitchFamily="2" charset="0"/>
            </a:endParaRPr>
          </a:p>
        </p:txBody>
      </p:sp>
      <p:pic>
        <p:nvPicPr>
          <p:cNvPr id="3074" name="Picture 2" descr="Front Co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0918" y="556111"/>
            <a:ext cx="1968284" cy="18764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uided Reading Second Edi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3847" y="712922"/>
            <a:ext cx="2386147" cy="207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38394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1123838"/>
            <a:ext cx="3121346" cy="3280738"/>
          </a:xfrm>
        </p:spPr>
        <p:txBody>
          <a:bodyPr/>
          <a:lstStyle/>
          <a:p>
            <a:r>
              <a:rPr lang="en-US" dirty="0" smtClean="0"/>
              <a:t>Modern Classroom Practices</a:t>
            </a:r>
            <a:endParaRPr lang="en-US" dirty="0"/>
          </a:p>
        </p:txBody>
      </p:sp>
      <p:pic>
        <p:nvPicPr>
          <p:cNvPr id="7" name="DIWXHhzOK34"/>
          <p:cNvPicPr>
            <a:picLocks noGrp="1" noRot="1" noChangeAspect="1"/>
          </p:cNvPicPr>
          <p:nvPr>
            <p:ph sz="half" idx="1"/>
            <a:videoFile r:link="rId1"/>
          </p:nvPr>
        </p:nvPicPr>
        <p:blipFill>
          <a:blip r:embed="rId4"/>
          <a:stretch>
            <a:fillRect/>
          </a:stretch>
        </p:blipFill>
        <p:spPr>
          <a:xfrm>
            <a:off x="7647763" y="1493170"/>
            <a:ext cx="3815433" cy="3106512"/>
          </a:xfrm>
          <a:prstGeom prst="rect">
            <a:avLst/>
          </a:prstGeom>
        </p:spPr>
      </p:pic>
      <p:sp>
        <p:nvSpPr>
          <p:cNvPr id="9" name="TextBox 8"/>
          <p:cNvSpPr txBox="1"/>
          <p:nvPr/>
        </p:nvSpPr>
        <p:spPr>
          <a:xfrm>
            <a:off x="8488176" y="1123838"/>
            <a:ext cx="2975020" cy="369332"/>
          </a:xfrm>
          <a:prstGeom prst="rect">
            <a:avLst/>
          </a:prstGeom>
          <a:noFill/>
        </p:spPr>
        <p:txBody>
          <a:bodyPr wrap="square" rtlCol="0">
            <a:spAutoFit/>
          </a:bodyPr>
          <a:lstStyle/>
          <a:p>
            <a:r>
              <a:rPr lang="en-US" b="1" u="sng" dirty="0" smtClean="0">
                <a:latin typeface="AbcTeacher" panose="00000400000000000000" pitchFamily="2" charset="0"/>
              </a:rPr>
              <a:t>Reading Mastery</a:t>
            </a:r>
            <a:endParaRPr lang="en-US" b="1" u="sng" dirty="0">
              <a:latin typeface="AbcTeacher" panose="00000400000000000000" pitchFamily="2" charset="0"/>
            </a:endParaRPr>
          </a:p>
        </p:txBody>
      </p:sp>
      <p:sp>
        <p:nvSpPr>
          <p:cNvPr id="10" name="TextBox 9"/>
          <p:cNvSpPr txBox="1"/>
          <p:nvPr/>
        </p:nvSpPr>
        <p:spPr>
          <a:xfrm>
            <a:off x="7521262" y="4674817"/>
            <a:ext cx="4670737" cy="2031325"/>
          </a:xfrm>
          <a:prstGeom prst="rect">
            <a:avLst/>
          </a:prstGeom>
          <a:noFill/>
        </p:spPr>
        <p:txBody>
          <a:bodyPr wrap="square" rtlCol="0">
            <a:spAutoFit/>
          </a:bodyPr>
          <a:lstStyle/>
          <a:p>
            <a:r>
              <a:rPr lang="en-US" dirty="0"/>
              <a:t>The purpose of Reading Mastery is to help build scholars’ phonics and fluency skills through the direct instruction of letter names and sounds</a:t>
            </a:r>
            <a:r>
              <a:rPr lang="en-US" b="1" dirty="0"/>
              <a:t>; </a:t>
            </a:r>
            <a:endParaRPr lang="en-US" dirty="0"/>
          </a:p>
          <a:p>
            <a:r>
              <a:rPr lang="en-US" b="1" dirty="0"/>
              <a:t> </a:t>
            </a:r>
            <a:endParaRPr lang="en-US" dirty="0"/>
          </a:p>
          <a:p>
            <a:r>
              <a:rPr lang="en-US" dirty="0"/>
              <a:t>To practice within text comprehension skills; And to get as many at bats as possible with repeated readings of decodable texts.</a:t>
            </a:r>
          </a:p>
        </p:txBody>
      </p:sp>
      <p:sp>
        <p:nvSpPr>
          <p:cNvPr id="11" name="TextBox 10"/>
          <p:cNvSpPr txBox="1"/>
          <p:nvPr/>
        </p:nvSpPr>
        <p:spPr>
          <a:xfrm>
            <a:off x="4288021" y="1123838"/>
            <a:ext cx="2305318" cy="369332"/>
          </a:xfrm>
          <a:prstGeom prst="rect">
            <a:avLst/>
          </a:prstGeom>
          <a:noFill/>
        </p:spPr>
        <p:txBody>
          <a:bodyPr wrap="square" rtlCol="0">
            <a:spAutoFit/>
          </a:bodyPr>
          <a:lstStyle/>
          <a:p>
            <a:r>
              <a:rPr lang="en-US" b="1" u="sng" dirty="0" smtClean="0">
                <a:latin typeface="AbcTeacher" panose="00000400000000000000" pitchFamily="2" charset="0"/>
              </a:rPr>
              <a:t>Guided Reading</a:t>
            </a:r>
            <a:endParaRPr lang="en-US" b="1" u="sng" dirty="0">
              <a:latin typeface="AbcTeacher" panose="00000400000000000000" pitchFamily="2" charset="0"/>
            </a:endParaRPr>
          </a:p>
        </p:txBody>
      </p:sp>
      <p:sp>
        <p:nvSpPr>
          <p:cNvPr id="12" name="TextBox 11"/>
          <p:cNvSpPr txBox="1"/>
          <p:nvPr/>
        </p:nvSpPr>
        <p:spPr>
          <a:xfrm>
            <a:off x="3500766" y="4599682"/>
            <a:ext cx="4146997" cy="2031325"/>
          </a:xfrm>
          <a:prstGeom prst="rect">
            <a:avLst/>
          </a:prstGeom>
          <a:noFill/>
        </p:spPr>
        <p:txBody>
          <a:bodyPr wrap="square" rtlCol="0">
            <a:spAutoFit/>
          </a:bodyPr>
          <a:lstStyle/>
          <a:p>
            <a:endParaRPr lang="en-US" dirty="0" smtClean="0"/>
          </a:p>
          <a:p>
            <a:r>
              <a:rPr lang="en-US" dirty="0" smtClean="0"/>
              <a:t>Guided Reading is a time for small groups of readers to read text at their instructional reading level and focus on developing the skills necessary to become independent readers at that level.</a:t>
            </a:r>
          </a:p>
          <a:p>
            <a:endParaRPr lang="en-US" dirty="0"/>
          </a:p>
        </p:txBody>
      </p:sp>
      <p:pic>
        <p:nvPicPr>
          <p:cNvPr id="13" name="GBY_ebiu4os"/>
          <p:cNvPicPr>
            <a:picLocks noRot="1" noChangeAspect="1"/>
          </p:cNvPicPr>
          <p:nvPr>
            <a:videoFile r:link="rId2"/>
          </p:nvPr>
        </p:nvPicPr>
        <p:blipFill>
          <a:blip r:embed="rId5"/>
          <a:stretch>
            <a:fillRect/>
          </a:stretch>
        </p:blipFill>
        <p:spPr>
          <a:xfrm>
            <a:off x="3500766" y="1493170"/>
            <a:ext cx="3829932" cy="3106512"/>
          </a:xfrm>
          <a:prstGeom prst="rect">
            <a:avLst/>
          </a:prstGeom>
        </p:spPr>
      </p:pic>
    </p:spTree>
    <p:extLst>
      <p:ext uri="{BB962C8B-B14F-4D97-AF65-F5344CB8AC3E}">
        <p14:creationId xmlns:p14="http://schemas.microsoft.com/office/powerpoint/2010/main" val="2250730540"/>
      </p:ext>
    </p:extLst>
  </p:cSld>
  <p:clrMapOvr>
    <a:masterClrMapping/>
  </p:clrMapOvr>
  <p:transition spd="slow">
    <p:wip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video>
              <p:cMediaNode>
                <p:cTn id="13" fill="hold" display="0">
                  <p:stCondLst>
                    <p:cond delay="indefinite"/>
                  </p:stCondLst>
                </p:cTn>
                <p:tgtEl>
                  <p:spTgt spid="13"/>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344" y="1110958"/>
            <a:ext cx="2947482" cy="4601183"/>
          </a:xfrm>
        </p:spPr>
        <p:txBody>
          <a:bodyPr/>
          <a:lstStyle/>
          <a:p>
            <a:r>
              <a:rPr lang="en-US" dirty="0" smtClean="0"/>
              <a:t>STEP Testing</a:t>
            </a:r>
            <a:endParaRPr lang="en-US" dirty="0"/>
          </a:p>
        </p:txBody>
      </p:sp>
      <p:pic>
        <p:nvPicPr>
          <p:cNvPr id="4" name="wIeL04fFNmE"/>
          <p:cNvPicPr>
            <a:picLocks noGrp="1" noRot="1" noChangeAspect="1"/>
          </p:cNvPicPr>
          <p:nvPr>
            <p:ph idx="1"/>
            <a:videoFile r:link="rId1"/>
          </p:nvPr>
        </p:nvPicPr>
        <p:blipFill>
          <a:blip r:embed="rId3"/>
          <a:stretch>
            <a:fillRect/>
          </a:stretch>
        </p:blipFill>
        <p:spPr>
          <a:xfrm>
            <a:off x="4319223" y="449451"/>
            <a:ext cx="6336406" cy="3888950"/>
          </a:xfrm>
          <a:prstGeom prst="rect">
            <a:avLst/>
          </a:prstGeom>
        </p:spPr>
      </p:pic>
      <p:sp>
        <p:nvSpPr>
          <p:cNvPr id="5" name="TextBox 4"/>
          <p:cNvSpPr txBox="1"/>
          <p:nvPr/>
        </p:nvSpPr>
        <p:spPr>
          <a:xfrm>
            <a:off x="3559444" y="4834978"/>
            <a:ext cx="7578671" cy="1754326"/>
          </a:xfrm>
          <a:prstGeom prst="rect">
            <a:avLst/>
          </a:prstGeom>
          <a:noFill/>
        </p:spPr>
        <p:txBody>
          <a:bodyPr wrap="square" rtlCol="0">
            <a:spAutoFit/>
          </a:bodyPr>
          <a:lstStyle/>
          <a:p>
            <a:pPr algn="ctr"/>
            <a:r>
              <a:rPr lang="en-US" b="1" u="sng" dirty="0" smtClean="0"/>
              <a:t>STEP Benchmarks</a:t>
            </a:r>
          </a:p>
          <a:p>
            <a:pPr algn="ctr"/>
            <a:r>
              <a:rPr lang="en-US" b="1" dirty="0" smtClean="0"/>
              <a:t>Kindergarten – Step 4</a:t>
            </a:r>
          </a:p>
          <a:p>
            <a:pPr algn="ctr"/>
            <a:r>
              <a:rPr lang="en-US" b="1" dirty="0" smtClean="0"/>
              <a:t>1</a:t>
            </a:r>
            <a:r>
              <a:rPr lang="en-US" b="1" baseline="30000" dirty="0" smtClean="0"/>
              <a:t>st</a:t>
            </a:r>
            <a:r>
              <a:rPr lang="en-US" b="1" dirty="0" smtClean="0"/>
              <a:t> Grade- Step 6</a:t>
            </a:r>
          </a:p>
          <a:p>
            <a:pPr algn="ctr"/>
            <a:r>
              <a:rPr lang="en-US" b="1" dirty="0" smtClean="0"/>
              <a:t>2</a:t>
            </a:r>
            <a:r>
              <a:rPr lang="en-US" b="1" baseline="30000" dirty="0" smtClean="0"/>
              <a:t>nd</a:t>
            </a:r>
            <a:r>
              <a:rPr lang="en-US" b="1" dirty="0" smtClean="0"/>
              <a:t> Grade – Step 9</a:t>
            </a:r>
          </a:p>
          <a:p>
            <a:pPr algn="ctr"/>
            <a:r>
              <a:rPr lang="en-US" b="1" dirty="0" smtClean="0"/>
              <a:t>3</a:t>
            </a:r>
            <a:r>
              <a:rPr lang="en-US" b="1" baseline="30000" dirty="0" smtClean="0"/>
              <a:t>rd</a:t>
            </a:r>
            <a:r>
              <a:rPr lang="en-US" b="1" dirty="0" smtClean="0"/>
              <a:t> Grade- Step 12</a:t>
            </a:r>
          </a:p>
          <a:p>
            <a:pPr algn="ctr"/>
            <a:r>
              <a:rPr lang="en-US" b="1" dirty="0" smtClean="0"/>
              <a:t>4</a:t>
            </a:r>
            <a:r>
              <a:rPr lang="en-US" b="1" baseline="30000" dirty="0" smtClean="0"/>
              <a:t>th</a:t>
            </a:r>
            <a:r>
              <a:rPr lang="en-US" b="1" dirty="0" smtClean="0"/>
              <a:t> Grade – F&amp;P</a:t>
            </a:r>
            <a:endParaRPr lang="en-US" b="1" dirty="0"/>
          </a:p>
        </p:txBody>
      </p:sp>
    </p:spTree>
    <p:extLst>
      <p:ext uri="{BB962C8B-B14F-4D97-AF65-F5344CB8AC3E}">
        <p14:creationId xmlns:p14="http://schemas.microsoft.com/office/powerpoint/2010/main" val="3493819960"/>
      </p:ext>
    </p:extLst>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Hypothesis</a:t>
            </a:r>
            <a:endParaRPr lang="en-US" dirty="0"/>
          </a:p>
        </p:txBody>
      </p:sp>
      <p:sp>
        <p:nvSpPr>
          <p:cNvPr id="3" name="Content Placeholder 2"/>
          <p:cNvSpPr>
            <a:spLocks noGrp="1"/>
          </p:cNvSpPr>
          <p:nvPr>
            <p:ph idx="1"/>
          </p:nvPr>
        </p:nvSpPr>
        <p:spPr/>
        <p:txBody>
          <a:bodyPr/>
          <a:lstStyle/>
          <a:p>
            <a:r>
              <a:rPr lang="en-US" dirty="0">
                <a:solidFill>
                  <a:schemeClr val="tx1"/>
                </a:solidFill>
              </a:rPr>
              <a:t>Ms. Huggins Guided Reading and Fluency instruction will be given 2 hours a day in the morning, to 15 </a:t>
            </a:r>
            <a:r>
              <a:rPr lang="en-US" dirty="0" smtClean="0">
                <a:solidFill>
                  <a:schemeClr val="tx1"/>
                </a:solidFill>
              </a:rPr>
              <a:t>1</a:t>
            </a:r>
            <a:r>
              <a:rPr lang="en-US" baseline="30000" dirty="0" smtClean="0">
                <a:solidFill>
                  <a:schemeClr val="tx1"/>
                </a:solidFill>
              </a:rPr>
              <a:t>st</a:t>
            </a:r>
            <a:r>
              <a:rPr lang="en-US" dirty="0" smtClean="0">
                <a:solidFill>
                  <a:schemeClr val="tx1"/>
                </a:solidFill>
              </a:rPr>
              <a:t> grade </a:t>
            </a:r>
            <a:r>
              <a:rPr lang="en-US" dirty="0">
                <a:solidFill>
                  <a:schemeClr val="tx1"/>
                </a:solidFill>
              </a:rPr>
              <a:t>students in low income communities will allow students to exceed 1</a:t>
            </a:r>
            <a:r>
              <a:rPr lang="en-US" baseline="30000" dirty="0">
                <a:solidFill>
                  <a:schemeClr val="tx1"/>
                </a:solidFill>
              </a:rPr>
              <a:t>st</a:t>
            </a:r>
            <a:r>
              <a:rPr lang="en-US" dirty="0">
                <a:solidFill>
                  <a:schemeClr val="tx1"/>
                </a:solidFill>
              </a:rPr>
              <a:t> </a:t>
            </a:r>
            <a:r>
              <a:rPr lang="en-US" dirty="0" smtClean="0">
                <a:solidFill>
                  <a:schemeClr val="tx1"/>
                </a:solidFill>
              </a:rPr>
              <a:t>grade </a:t>
            </a:r>
            <a:r>
              <a:rPr lang="en-US" dirty="0">
                <a:solidFill>
                  <a:schemeClr val="tx1"/>
                </a:solidFill>
              </a:rPr>
              <a:t>end of year benchmark goals, as measured by The University of Chicago’s “Strategic Teaching and Evaluation of Progress” test by June 2017.</a:t>
            </a:r>
          </a:p>
          <a:p>
            <a:endParaRPr lang="en-US" dirty="0"/>
          </a:p>
        </p:txBody>
      </p:sp>
    </p:spTree>
    <p:extLst>
      <p:ext uri="{BB962C8B-B14F-4D97-AF65-F5344CB8AC3E}">
        <p14:creationId xmlns:p14="http://schemas.microsoft.com/office/powerpoint/2010/main" val="389996170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95" y="1020806"/>
            <a:ext cx="2947482" cy="4601183"/>
          </a:xfrm>
        </p:spPr>
        <p:txBody>
          <a:bodyPr>
            <a:normAutofit/>
          </a:bodyPr>
          <a:lstStyle/>
          <a:p>
            <a:r>
              <a:rPr lang="en-US" sz="6600" dirty="0" smtClean="0"/>
              <a:t>WHY ?</a:t>
            </a:r>
            <a:endParaRPr lang="en-US" sz="6600" dirty="0"/>
          </a:p>
        </p:txBody>
      </p:sp>
      <p:sp>
        <p:nvSpPr>
          <p:cNvPr id="3" name="Content Placeholder 2"/>
          <p:cNvSpPr>
            <a:spLocks noGrp="1"/>
          </p:cNvSpPr>
          <p:nvPr>
            <p:ph idx="1"/>
          </p:nvPr>
        </p:nvSpPr>
        <p:spPr>
          <a:xfrm>
            <a:off x="3252932" y="761077"/>
            <a:ext cx="7315200" cy="5120640"/>
          </a:xfrm>
        </p:spPr>
        <p:txBody>
          <a:bodyPr>
            <a:normAutofit/>
          </a:bodyPr>
          <a:lstStyle/>
          <a:p>
            <a:r>
              <a:rPr lang="en-US" sz="2800" b="1" dirty="0" smtClean="0">
                <a:solidFill>
                  <a:schemeClr val="tx1"/>
                </a:solidFill>
                <a:latin typeface="AbcTeacher" panose="00000400000000000000" pitchFamily="2" charset="0"/>
              </a:rPr>
              <a:t>…Because all students no matter their socio-economic status, have the right to a quality education.</a:t>
            </a:r>
            <a:endParaRPr lang="en-US" sz="2800" b="1" dirty="0">
              <a:solidFill>
                <a:schemeClr val="tx1"/>
              </a:solidFill>
              <a:latin typeface="AbcTeacher" panose="00000400000000000000" pitchFamily="2"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366" y="4739425"/>
            <a:ext cx="2118575" cy="21185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494449" y="4768939"/>
            <a:ext cx="2118574" cy="20595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096665" y="4739425"/>
            <a:ext cx="2106768" cy="210676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647902" y="4808112"/>
            <a:ext cx="2106768" cy="1969394"/>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0082788" y="4768939"/>
            <a:ext cx="2118574" cy="2059546"/>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18755" y="90152"/>
            <a:ext cx="2118574" cy="2118574"/>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2500352" y="113763"/>
            <a:ext cx="2106768" cy="2059546"/>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5052920" y="46408"/>
            <a:ext cx="2194257" cy="2106768"/>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7592350" y="115095"/>
            <a:ext cx="2217870" cy="1969395"/>
          </a:xfrm>
          <a:prstGeom prst="rect">
            <a:avLst/>
          </a:prstGeom>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10087042" y="112114"/>
            <a:ext cx="2110066" cy="2059547"/>
          </a:xfrm>
          <a:prstGeom prst="rect">
            <a:avLst/>
          </a:prstGeom>
        </p:spPr>
      </p:pic>
    </p:spTree>
    <p:extLst>
      <p:ext uri="{BB962C8B-B14F-4D97-AF65-F5344CB8AC3E}">
        <p14:creationId xmlns:p14="http://schemas.microsoft.com/office/powerpoint/2010/main" val="405793325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ppt_x"/>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1797</TotalTime>
  <Words>1067</Words>
  <Application>Microsoft Office PowerPoint</Application>
  <PresentationFormat>Widescreen</PresentationFormat>
  <Paragraphs>63</Paragraphs>
  <Slides>8</Slides>
  <Notes>0</Notes>
  <HiddenSlides>0</HiddenSlides>
  <MMClips>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AbcTeacher</vt:lpstr>
      <vt:lpstr>Arial</vt:lpstr>
      <vt:lpstr>Calibri</vt:lpstr>
      <vt:lpstr>Corbel</vt:lpstr>
      <vt:lpstr>Symbol</vt:lpstr>
      <vt:lpstr>Times New Roman</vt:lpstr>
      <vt:lpstr>Wingdings 2</vt:lpstr>
      <vt:lpstr>Frame</vt:lpstr>
      <vt:lpstr>The Importance of Early Literacy</vt:lpstr>
      <vt:lpstr>Statement of the Problem</vt:lpstr>
      <vt:lpstr>Review of Related Literature</vt:lpstr>
      <vt:lpstr>Review of Related Literature (contd.)</vt:lpstr>
      <vt:lpstr>Modern Classroom Practices</vt:lpstr>
      <vt:lpstr>STEP Testing</vt:lpstr>
      <vt:lpstr>Statement of Hypothesis</vt:lpstr>
      <vt:lpstr>WHY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Early Literacy</dc:title>
  <dc:creator>Sydney Huggins</dc:creator>
  <cp:lastModifiedBy>Sydney Huggins</cp:lastModifiedBy>
  <cp:revision>24</cp:revision>
  <cp:lastPrinted>2016-10-18T21:05:36Z</cp:lastPrinted>
  <dcterms:created xsi:type="dcterms:W3CDTF">2016-10-17T16:32:17Z</dcterms:created>
  <dcterms:modified xsi:type="dcterms:W3CDTF">2016-10-18T22:30:14Z</dcterms:modified>
</cp:coreProperties>
</file>